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2013/9/15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2013/9/15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2013/9/15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85952" y="188640"/>
            <a:ext cx="8262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I. Brief </a:t>
            </a: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introduction</a:t>
            </a:r>
            <a:endParaRPr lang="zh-TW" altLang="zh-TW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782050" y="1052736"/>
            <a:ext cx="57422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Several questions to ask in this course:</a:t>
            </a:r>
            <a:endParaRPr kumimoji="1" lang="en-US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55942" y="1829142"/>
            <a:ext cx="855708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1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1. What is the objective of the course - “introduction to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</a:t>
            </a:r>
            <a:r>
              <a:rPr kumimoji="1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crystal structure and diffraction theory”?</a:t>
            </a:r>
            <a:endParaRPr kumimoji="1" lang="en-US" altLang="zh-TW" sz="2800" dirty="0" smtClean="0"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1" lang="zh-TW" altLang="en-US" sz="2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  </a:t>
            </a:r>
            <a:r>
              <a:rPr kumimoji="1" lang="en-US" altLang="zh-TW" sz="2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(a) </a:t>
            </a:r>
            <a:r>
              <a:rPr kumimoji="1" lang="en-US" altLang="zh-TW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Crystal structure</a:t>
            </a:r>
            <a:r>
              <a:rPr kumimoji="1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</a:t>
            </a:r>
            <a:r>
              <a:rPr kumimoji="1"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(b) </a:t>
            </a:r>
            <a:r>
              <a:rPr kumimoji="1" lang="en-US" altLang="zh-TW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Diffraction theory and techniques</a:t>
            </a:r>
            <a:endParaRPr kumimoji="1" lang="en-US" altLang="zh-TW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51520" y="3775680"/>
            <a:ext cx="836145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2. What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is the atomic arrangement in a crystal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?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endParaRPr kumimoji="1" lang="en-US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3.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What is the crystal symmetry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?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endParaRPr kumimoji="1" lang="en-US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4. What is the difference among reflection, refraction,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and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diffraction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?</a:t>
            </a:r>
            <a:endParaRPr kumimoji="1" lang="en-US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191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Simple-TEM-beam-path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32656"/>
            <a:ext cx="3816424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3573016"/>
            <a:ext cx="525658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39538" y="326261"/>
            <a:ext cx="879695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71550" lvl="1" indent="-514350"/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5. How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many kinds of diffraction techniques useful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for</a:t>
            </a:r>
          </a:p>
          <a:p>
            <a:pPr marL="971550" lvl="1" indent="-514350"/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materials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characterization?</a:t>
            </a:r>
            <a:endParaRPr kumimoji="1" lang="zh-TW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</a:t>
            </a:r>
            <a:r>
              <a:rPr kumimoji="1"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XRD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(</a:t>
            </a:r>
            <a:r>
              <a:rPr kumimoji="1"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X-ray diffraction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; bulk)</a:t>
            </a:r>
            <a:endParaRPr kumimoji="1" lang="zh-TW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kumimoji="1"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  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---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used for bulk structure determination (in air)</a:t>
            </a:r>
            <a:endParaRPr kumimoji="1" lang="zh-TW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kumimoji="1"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</a:t>
            </a:r>
            <a:r>
              <a:rPr kumimoji="1"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LEED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</a:t>
            </a:r>
            <a:r>
              <a:rPr kumimoji="1"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low energy electron diffraction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; surface)</a:t>
            </a:r>
            <a:endParaRPr kumimoji="1" lang="zh-TW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kumimoji="1"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  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---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used for surface structure determination in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UHV</a:t>
            </a:r>
          </a:p>
          <a:p>
            <a:r>
              <a:rPr kumimoji="1"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1"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      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ultra-high vacuum)</a:t>
            </a:r>
            <a:endParaRPr kumimoji="1" lang="zh-TW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kumimoji="1"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</a:t>
            </a:r>
            <a:r>
              <a:rPr kumimoji="1"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RHEED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(</a:t>
            </a:r>
            <a:r>
              <a:rPr kumimoji="1"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Reflection high energy electron </a:t>
            </a:r>
            <a:r>
              <a:rPr kumimoji="1"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diffraction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)</a:t>
            </a:r>
            <a:endParaRPr kumimoji="1" lang="zh-TW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   ---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equipped in MBE (molecular beam </a:t>
            </a:r>
            <a:r>
              <a:rPr kumimoji="1" lang="en-US" altLang="zh-TW" sz="2800" dirty="0" err="1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epitaxy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,</a:t>
            </a:r>
          </a:p>
          <a:p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       UHV, surface)</a:t>
            </a:r>
            <a:endParaRPr kumimoji="1" lang="zh-TW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</a:t>
            </a:r>
            <a:r>
              <a:rPr kumimoji="1"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TEM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</a:t>
            </a:r>
            <a:r>
              <a:rPr kumimoji="1"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Transmission electron microscope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; bulk, thin)</a:t>
            </a:r>
            <a:endParaRPr kumimoji="1" lang="zh-TW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   ---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used for chemical and structure determination</a:t>
            </a:r>
            <a:endParaRPr kumimoji="1" lang="zh-TW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39538" y="332656"/>
            <a:ext cx="879695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6.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What is the relationship between diffraction and   </a:t>
            </a:r>
          </a:p>
          <a:p>
            <a:pPr lvl="1"/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image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formation?</a:t>
            </a:r>
            <a:endParaRPr kumimoji="1" lang="zh-TW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   --- the image of the object is contained in each </a:t>
            </a:r>
          </a:p>
          <a:p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         diffraction spot</a:t>
            </a:r>
            <a:endParaRPr kumimoji="1" lang="zh-TW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    --- diffraction focal plane and image plane</a:t>
            </a:r>
            <a:endParaRPr kumimoji="1" lang="zh-TW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pic>
        <p:nvPicPr>
          <p:cNvPr id="3" name="圖片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780928"/>
            <a:ext cx="7128792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39538" y="243805"/>
            <a:ext cx="879695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7.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What are the diffraction techniques covered in the text?</a:t>
            </a:r>
          </a:p>
          <a:p>
            <a:pPr lvl="1"/>
            <a:r>
              <a:rPr lang="en-US" altLang="zh-TW" sz="2800" dirty="0" smtClean="0"/>
              <a:t>    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(a)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X-ray diffraction (XRD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)</a:t>
            </a:r>
          </a:p>
          <a:p>
            <a:pPr lvl="1"/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---- Laue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method (orientation determination)</a:t>
            </a:r>
          </a:p>
        </p:txBody>
      </p:sp>
      <p:pic>
        <p:nvPicPr>
          <p:cNvPr id="3" name="圖片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32856"/>
            <a:ext cx="439248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圖片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988840"/>
            <a:ext cx="3713783" cy="291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字方塊 4"/>
          <p:cNvSpPr txBox="1"/>
          <p:nvPr/>
        </p:nvSpPr>
        <p:spPr>
          <a:xfrm>
            <a:off x="1516529" y="4941168"/>
            <a:ext cx="1831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Transmission</a:t>
            </a:r>
            <a:endParaRPr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492514" y="4941168"/>
            <a:ext cx="1463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Reflection</a:t>
            </a:r>
            <a:endParaRPr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39538" y="117213"/>
            <a:ext cx="879695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---- Debye-</a:t>
            </a:r>
            <a:r>
              <a:rPr kumimoji="1" lang="en-US" altLang="zh-TW" sz="2800" dirty="0" err="1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Scherrer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Method (crystal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structure  </a:t>
            </a:r>
          </a:p>
          <a:p>
            <a:pPr lvl="1"/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        characterization)</a:t>
            </a:r>
          </a:p>
        </p:txBody>
      </p:sp>
      <p:pic>
        <p:nvPicPr>
          <p:cNvPr id="4" name="圖片 3"/>
          <p:cNvPicPr/>
          <p:nvPr/>
        </p:nvPicPr>
        <p:blipFill>
          <a:blip r:embed="rId2" cstate="print"/>
          <a:srcRect b="32038"/>
          <a:stretch>
            <a:fillRect/>
          </a:stretch>
        </p:blipFill>
        <p:spPr bwMode="auto">
          <a:xfrm>
            <a:off x="1763688" y="1052736"/>
            <a:ext cx="527431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284984"/>
            <a:ext cx="5832648" cy="2888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5"/>
          <p:cNvSpPr/>
          <p:nvPr/>
        </p:nvSpPr>
        <p:spPr>
          <a:xfrm>
            <a:off x="683568" y="6167045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http://www.stanford.edu/group/glam/xlab/MatSci162_172/LectureNotes/06_Geometry,%20Detectors.pdf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39538" y="188640"/>
            <a:ext cx="89044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---- X-ray </a:t>
            </a:r>
            <a:r>
              <a:rPr kumimoji="1" lang="en-US" altLang="zh-TW" sz="2800" dirty="0" err="1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diffractometer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(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structure characterization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)</a:t>
            </a:r>
          </a:p>
        </p:txBody>
      </p:sp>
      <p:pic>
        <p:nvPicPr>
          <p:cNvPr id="5" name="圖片 4"/>
          <p:cNvPicPr/>
          <p:nvPr/>
        </p:nvPicPr>
        <p:blipFill>
          <a:blip r:embed="rId2" cstate="print"/>
          <a:srcRect b="12124"/>
          <a:stretch>
            <a:fillRect/>
          </a:stretch>
        </p:blipFill>
        <p:spPr bwMode="auto">
          <a:xfrm>
            <a:off x="2339752" y="692696"/>
            <a:ext cx="439248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51520" y="3775680"/>
            <a:ext cx="889248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---- X-ray topography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(microstructure </a:t>
            </a:r>
          </a:p>
          <a:p>
            <a:pPr lvl="1"/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     characterization)</a:t>
            </a:r>
          </a:p>
          <a:p>
            <a:pPr lvl="1"/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      </a:t>
            </a:r>
          </a:p>
          <a:p>
            <a:pPr lvl="1"/>
            <a:r>
              <a:rPr kumimoji="1"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1"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    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Each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diffraction spot enlarged is actually a </a:t>
            </a:r>
            <a:endParaRPr kumimoji="1" lang="en-US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lvl="1"/>
            <a:r>
              <a:rPr kumimoji="1"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1" lang="zh-TW" altLang="en-US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     </a:t>
            </a:r>
            <a:r>
              <a:rPr kumimoji="1" lang="en-US" altLang="zh-TW" sz="2800" dirty="0" err="1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topograph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.</a:t>
            </a:r>
            <a:endParaRPr kumimoji="1" lang="zh-TW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lvl="1"/>
            <a:endParaRPr kumimoji="1" lang="en-US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39538" y="260648"/>
            <a:ext cx="879695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en-US" altLang="zh-TW" sz="2800" dirty="0" smtClean="0"/>
              <a:t>    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(b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) </a:t>
            </a:r>
            <a:r>
              <a:rPr kumimoji="1" lang="en-US" altLang="zh-TW" sz="2800" u="sng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L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ow </a:t>
            </a:r>
            <a:r>
              <a:rPr kumimoji="1" lang="en-US" altLang="zh-TW" sz="2800" u="sng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e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nergy </a:t>
            </a:r>
            <a:r>
              <a:rPr kumimoji="1" lang="en-US" altLang="zh-TW" sz="2800" u="sng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e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lectron </a:t>
            </a:r>
            <a:r>
              <a:rPr kumimoji="1" lang="en-US" altLang="zh-TW" sz="2800" u="sng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d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iffraction (LEED)</a:t>
            </a:r>
          </a:p>
          <a:p>
            <a:pPr lvl="1"/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----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surface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structure determination</a:t>
            </a:r>
          </a:p>
        </p:txBody>
      </p:sp>
      <p:pic>
        <p:nvPicPr>
          <p:cNvPr id="3" name="圖片 2" descr="D:\WWW\WWW_diamond_surf\fig\album1\1-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340768"/>
            <a:ext cx="4152900" cy="417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圖片 3" descr="D:\WWW\WWW_diamond_surf\fig\album3\3-27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204864"/>
            <a:ext cx="16192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868144" y="4203085"/>
            <a:ext cx="237626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LEED pattern of Si(100)2x1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39538" y="231765"/>
            <a:ext cx="879695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en-US" altLang="zh-TW" sz="2800" dirty="0" smtClean="0"/>
              <a:t>    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(c) </a:t>
            </a:r>
            <a:r>
              <a:rPr kumimoji="1" lang="en-US" altLang="zh-TW" sz="2800" u="sng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R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eflection </a:t>
            </a:r>
            <a:r>
              <a:rPr kumimoji="1" lang="en-US" altLang="zh-TW" sz="2800" u="sng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h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igh </a:t>
            </a:r>
            <a:r>
              <a:rPr kumimoji="1" lang="en-US" altLang="zh-TW" sz="2800" u="sng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e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nergy </a:t>
            </a:r>
            <a:r>
              <a:rPr kumimoji="1" lang="en-US" altLang="zh-TW" sz="2800" u="sng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e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lectron </a:t>
            </a:r>
            <a:r>
              <a:rPr kumimoji="1" lang="en-US" altLang="zh-TW" sz="2800" u="sng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d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iffraction </a:t>
            </a:r>
          </a:p>
          <a:p>
            <a:pPr lvl="1"/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(RHEED)</a:t>
            </a:r>
          </a:p>
          <a:p>
            <a:pPr lvl="1"/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     ---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used in MBE (molecular beam </a:t>
            </a:r>
            <a:r>
              <a:rPr kumimoji="1" lang="en-US" altLang="zh-TW" sz="2800" dirty="0" err="1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epitaxy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)</a:t>
            </a:r>
          </a:p>
        </p:txBody>
      </p:sp>
      <p:pic>
        <p:nvPicPr>
          <p:cNvPr id="3" name="圖片 2" descr="RHEEDschemati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617340"/>
            <a:ext cx="5160706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圖片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4149080"/>
            <a:ext cx="149542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563888" y="4149080"/>
            <a:ext cx="47525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Streaky RHEED pattern of an epitaxial layer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39538" y="231765"/>
            <a:ext cx="879695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en-US" altLang="zh-TW" sz="2800" dirty="0" smtClean="0"/>
              <a:t>    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(d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) Transmission electron microscope (TEM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)</a:t>
            </a:r>
          </a:p>
          <a:p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         ---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structure, morphology, and chemical </a:t>
            </a:r>
            <a:endParaRPr kumimoji="1" lang="en-US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</a:t>
            </a:r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                      determination (usually UHV, newest: liquid)</a:t>
            </a:r>
            <a:endParaRPr kumimoji="1" lang="zh-TW" altLang="zh-TW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pic>
        <p:nvPicPr>
          <p:cNvPr id="24578" name="Picture 2" descr="http://www.nscric.nthu.edu.tw/EM/ULTRA－HRTEM/ULTRA－HRTEM.files/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3528392" cy="4695746"/>
          </a:xfrm>
          <a:prstGeom prst="rect">
            <a:avLst/>
          </a:prstGeom>
          <a:noFill/>
        </p:spPr>
      </p:pic>
      <p:pic>
        <p:nvPicPr>
          <p:cNvPr id="24580" name="Picture 4" descr="http://www.nscric.nthu.edu.tw/EM/ULTRA－HRTEM/ULTRA－HRTEM.files/image00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48633" y="2257708"/>
            <a:ext cx="2695575" cy="2676525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4139952" y="5210036"/>
            <a:ext cx="4625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TW" sz="28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http://www.nscric.nthu.edu.tw/</a:t>
            </a:r>
            <a:endParaRPr kumimoji="1" lang="zh-TW" altLang="en-US" sz="28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pic>
        <p:nvPicPr>
          <p:cNvPr id="24582" name="Picture 6" descr="http://www.nscric.nthu.edu.tw/EM/ULTRA－HRTEM/ULTRA－HRTEM.files/image006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2235954"/>
            <a:ext cx="2686050" cy="2686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372</Words>
  <Application>Microsoft Office PowerPoint</Application>
  <PresentationFormat>如螢幕大小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asus</dc:creator>
  <cp:lastModifiedBy>TCJ</cp:lastModifiedBy>
  <cp:revision>21</cp:revision>
  <dcterms:created xsi:type="dcterms:W3CDTF">2013-09-13T03:13:41Z</dcterms:created>
  <dcterms:modified xsi:type="dcterms:W3CDTF">2013-09-15T13:03:58Z</dcterms:modified>
</cp:coreProperties>
</file>